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hchr.org/en/issues/Pages/WhatareHumanRights.aspx" TargetMode="External"/><Relationship Id="rId2" Type="http://schemas.openxmlformats.org/officeDocument/2006/relationships/hyperlink" Target="http://en.wikipedia.org/wiki/Human_righ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1600"/>
            <a:ext cx="9144000" cy="1918010"/>
          </a:xfrm>
        </p:spPr>
        <p:txBody>
          <a:bodyPr/>
          <a:lstStyle/>
          <a:p>
            <a:r>
              <a:rPr lang="en-US" b="1" i="1" dirty="0"/>
              <a:t>Concept of Human Rights	</a:t>
            </a:r>
            <a:r>
              <a:rPr lang="en-US" dirty="0"/>
              <a:t>	</a:t>
            </a:r>
          </a:p>
        </p:txBody>
      </p:sp>
      <p:sp>
        <p:nvSpPr>
          <p:cNvPr id="3" name="Subtitle 2"/>
          <p:cNvSpPr>
            <a:spLocks noGrp="1"/>
          </p:cNvSpPr>
          <p:nvPr>
            <p:ph type="subTitle" idx="1"/>
          </p:nvPr>
        </p:nvSpPr>
        <p:spPr>
          <a:xfrm>
            <a:off x="1524000" y="3602037"/>
            <a:ext cx="9144000" cy="2296957"/>
          </a:xfrm>
        </p:spPr>
        <p:txBody>
          <a:bodyPr>
            <a:normAutofit/>
          </a:bodyPr>
          <a:lstStyle/>
          <a:p>
            <a:pPr lvl="0"/>
            <a:r>
              <a:rPr lang="en-US" dirty="0" smtClean="0"/>
              <a:t>Definition, Nature/Important Concepts,</a:t>
            </a:r>
            <a:r>
              <a:rPr lang="en-US" dirty="0"/>
              <a:t> </a:t>
            </a:r>
            <a:r>
              <a:rPr lang="en-US" dirty="0" smtClean="0"/>
              <a:t>Characteristics &amp;</a:t>
            </a:r>
            <a:r>
              <a:rPr lang="en-US" dirty="0"/>
              <a:t> </a:t>
            </a:r>
            <a:endParaRPr lang="en-US" dirty="0" smtClean="0"/>
          </a:p>
          <a:p>
            <a:pPr lvl="0"/>
            <a:r>
              <a:rPr lang="en-US" dirty="0" smtClean="0"/>
              <a:t>Classification </a:t>
            </a:r>
            <a:r>
              <a:rPr lang="en-US" dirty="0"/>
              <a:t>of Human Rights</a:t>
            </a:r>
          </a:p>
          <a:p>
            <a:endParaRPr lang="en-US" dirty="0"/>
          </a:p>
        </p:txBody>
      </p:sp>
    </p:spTree>
    <p:extLst>
      <p:ext uri="{BB962C8B-B14F-4D97-AF65-F5344CB8AC3E}">
        <p14:creationId xmlns:p14="http://schemas.microsoft.com/office/powerpoint/2010/main" val="21828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Human Rights</a:t>
            </a:r>
            <a:endParaRPr lang="en-US" b="1" dirty="0"/>
          </a:p>
        </p:txBody>
      </p:sp>
      <p:sp>
        <p:nvSpPr>
          <p:cNvPr id="3" name="Content Placeholder 2"/>
          <p:cNvSpPr>
            <a:spLocks noGrp="1"/>
          </p:cNvSpPr>
          <p:nvPr>
            <p:ph idx="1"/>
          </p:nvPr>
        </p:nvSpPr>
        <p:spPr>
          <a:xfrm>
            <a:off x="838200" y="1550020"/>
            <a:ext cx="10515600" cy="4626943"/>
          </a:xfrm>
        </p:spPr>
        <p:txBody>
          <a:bodyPr>
            <a:normAutofit fontScale="85000" lnSpcReduction="20000"/>
          </a:bodyPr>
          <a:lstStyle/>
          <a:p>
            <a:pPr marL="0" indent="0" algn="just">
              <a:buNone/>
            </a:pPr>
            <a:r>
              <a:rPr lang="en-US" b="1" u="sng" dirty="0"/>
              <a:t>A. Moral Rights:</a:t>
            </a:r>
            <a:endParaRPr lang="en-US" dirty="0"/>
          </a:p>
          <a:p>
            <a:pPr marL="0" indent="0" algn="just">
              <a:buNone/>
            </a:pPr>
            <a:r>
              <a:rPr lang="en-US" b="1" dirty="0"/>
              <a:t>	</a:t>
            </a:r>
            <a:r>
              <a:rPr lang="en-US" dirty="0"/>
              <a:t>A claim which is recognized by the moral sense of the people and backed by their opinion is called a moral right. Moral rights are based on our sense of morality or justice. They cover our whole conduct and refer to those actions and forbearances which is our moral duty to perform and avoid. </a:t>
            </a:r>
            <a:r>
              <a:rPr lang="en-US" dirty="0" smtClean="0"/>
              <a:t>Nevertheless, these moral rights are the sources of legal rights. What is morally recognized by a people often becomes legally so. </a:t>
            </a:r>
            <a:endParaRPr lang="en-US" dirty="0"/>
          </a:p>
          <a:p>
            <a:pPr marL="0" indent="0" algn="just">
              <a:buNone/>
            </a:pPr>
            <a:r>
              <a:rPr lang="en-US" b="1" u="sng" dirty="0"/>
              <a:t>B. Legal Rights:</a:t>
            </a:r>
            <a:endParaRPr lang="en-US" dirty="0"/>
          </a:p>
          <a:p>
            <a:pPr marL="0" indent="0" algn="just">
              <a:buNone/>
            </a:pPr>
            <a:r>
              <a:rPr lang="en-US" b="1" dirty="0"/>
              <a:t>	</a:t>
            </a:r>
            <a:r>
              <a:rPr lang="en-US" dirty="0"/>
              <a:t>A legal right is a privilege enjoyed by a citizen against other citizens, associations or government, recognized by the state and upheld by its authority and laws. If it is violated or interfered with, the courts protect it by punishing those who do so or by compelling them to fulfill their corresponding duties. </a:t>
            </a:r>
            <a:r>
              <a:rPr lang="en-US" dirty="0" smtClean="0"/>
              <a:t/>
            </a:r>
            <a:br>
              <a:rPr lang="en-US" dirty="0" smtClean="0"/>
            </a:br>
            <a:r>
              <a:rPr lang="en-US" dirty="0" smtClean="0"/>
              <a:t>Legal </a:t>
            </a:r>
            <a:r>
              <a:rPr lang="en-US" dirty="0"/>
              <a:t>rights, however, are of two kinds, </a:t>
            </a:r>
          </a:p>
          <a:p>
            <a:pPr lvl="1" algn="just"/>
            <a:r>
              <a:rPr lang="en-US" b="1" dirty="0"/>
              <a:t>Civil Rights</a:t>
            </a:r>
          </a:p>
          <a:p>
            <a:pPr lvl="1" algn="just"/>
            <a:r>
              <a:rPr lang="en-US" b="1" dirty="0"/>
              <a:t>Political Rights</a:t>
            </a:r>
          </a:p>
        </p:txBody>
      </p:sp>
    </p:spTree>
    <p:extLst>
      <p:ext uri="{BB962C8B-B14F-4D97-AF65-F5344CB8AC3E}">
        <p14:creationId xmlns:p14="http://schemas.microsoft.com/office/powerpoint/2010/main" val="169655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5324"/>
          </a:xfrm>
        </p:spPr>
        <p:txBody>
          <a:bodyPr>
            <a:normAutofit fontScale="90000"/>
          </a:bodyPr>
          <a:lstStyle/>
          <a:p>
            <a:r>
              <a:rPr lang="en-US" b="1" u="sng" dirty="0" smtClean="0"/>
              <a:t/>
            </a:r>
            <a:br>
              <a:rPr lang="en-US" b="1" u="sng" dirty="0" smtClean="0"/>
            </a:br>
            <a:r>
              <a:rPr lang="en-US" b="1" u="sng" dirty="0" smtClean="0"/>
              <a:t> </a:t>
            </a:r>
            <a:r>
              <a:rPr lang="en-US" b="1" u="sng" dirty="0"/>
              <a:t>(</a:t>
            </a:r>
            <a:r>
              <a:rPr lang="en-US" b="1" u="sng" dirty="0" err="1"/>
              <a:t>i</a:t>
            </a:r>
            <a:r>
              <a:rPr lang="en-US" b="1" u="sng" dirty="0"/>
              <a:t>) Civil Rights:</a:t>
            </a:r>
            <a:r>
              <a:rPr lang="en-US" dirty="0"/>
              <a:t/>
            </a:r>
            <a:br>
              <a:rPr lang="en-US" dirty="0"/>
            </a:br>
            <a:endParaRPr lang="en-US" dirty="0"/>
          </a:p>
        </p:txBody>
      </p:sp>
      <p:sp>
        <p:nvSpPr>
          <p:cNvPr id="3" name="Content Placeholder 2"/>
          <p:cNvSpPr>
            <a:spLocks noGrp="1"/>
          </p:cNvSpPr>
          <p:nvPr>
            <p:ph idx="1"/>
          </p:nvPr>
        </p:nvSpPr>
        <p:spPr>
          <a:xfrm>
            <a:off x="838200" y="1538868"/>
            <a:ext cx="10515600" cy="4638095"/>
          </a:xfrm>
        </p:spPr>
        <p:txBody>
          <a:bodyPr>
            <a:normAutofit fontScale="92500" lnSpcReduction="10000"/>
          </a:bodyPr>
          <a:lstStyle/>
          <a:p>
            <a:pPr marL="0" indent="0" algn="just">
              <a:buNone/>
            </a:pPr>
            <a:r>
              <a:rPr lang="en-US" dirty="0" smtClean="0"/>
              <a:t>	The </a:t>
            </a:r>
            <a:r>
              <a:rPr lang="en-US" dirty="0"/>
              <a:t>rights which concern the life and property of the citizens are called civil rights. Without them civilized life is impossible. Because they provide opportunities to the citizens to seek happiness, and develop their personality. However, the content of civil rights varies with time and place. </a:t>
            </a:r>
            <a:r>
              <a:rPr lang="en-US" dirty="0" smtClean="0"/>
              <a:t>These include:</a:t>
            </a:r>
          </a:p>
          <a:p>
            <a:pPr marL="0" indent="0">
              <a:buNone/>
            </a:pPr>
            <a:r>
              <a:rPr lang="en-US" dirty="0"/>
              <a:t>a) Right to </a:t>
            </a:r>
            <a:r>
              <a:rPr lang="en-US" dirty="0" smtClean="0"/>
              <a:t>Life</a:t>
            </a:r>
            <a:r>
              <a:rPr lang="en-US" dirty="0"/>
              <a:t> </a:t>
            </a:r>
            <a:r>
              <a:rPr lang="en-US" dirty="0" smtClean="0"/>
              <a:t>  </a:t>
            </a:r>
            <a:r>
              <a:rPr lang="en-US" dirty="0"/>
              <a:t>	</a:t>
            </a:r>
            <a:r>
              <a:rPr lang="en-US" dirty="0" smtClean="0"/>
              <a:t>                    b</a:t>
            </a:r>
            <a:r>
              <a:rPr lang="en-US" dirty="0"/>
              <a:t>) Right to Liberty and Free </a:t>
            </a:r>
            <a:r>
              <a:rPr lang="en-US" dirty="0" smtClean="0"/>
              <a:t>Movement</a:t>
            </a:r>
            <a:r>
              <a:rPr lang="en-US" dirty="0"/>
              <a:t>	</a:t>
            </a:r>
          </a:p>
          <a:p>
            <a:pPr marL="0" indent="0">
              <a:buNone/>
            </a:pPr>
            <a:r>
              <a:rPr lang="en-US" dirty="0" smtClean="0"/>
              <a:t>c</a:t>
            </a:r>
            <a:r>
              <a:rPr lang="en-US" dirty="0"/>
              <a:t>) Right to </a:t>
            </a:r>
            <a:r>
              <a:rPr lang="en-US" dirty="0" smtClean="0"/>
              <a:t>Property</a:t>
            </a:r>
            <a:r>
              <a:rPr lang="en-US" dirty="0"/>
              <a:t>	 </a:t>
            </a:r>
            <a:r>
              <a:rPr lang="en-US" dirty="0" smtClean="0"/>
              <a:t>      	        d</a:t>
            </a:r>
            <a:r>
              <a:rPr lang="en-US" dirty="0"/>
              <a:t>) Freedom of Religion and </a:t>
            </a:r>
            <a:r>
              <a:rPr lang="en-US" dirty="0" smtClean="0"/>
              <a:t>Conscience</a:t>
            </a:r>
            <a:r>
              <a:rPr lang="en-US" dirty="0"/>
              <a:t>	</a:t>
            </a:r>
          </a:p>
          <a:p>
            <a:pPr marL="0" indent="0">
              <a:buNone/>
            </a:pPr>
            <a:r>
              <a:rPr lang="en-US" dirty="0" smtClean="0"/>
              <a:t>e</a:t>
            </a:r>
            <a:r>
              <a:rPr lang="en-US" dirty="0"/>
              <a:t>) Right to </a:t>
            </a:r>
            <a:r>
              <a:rPr lang="en-US" dirty="0" smtClean="0"/>
              <a:t>Education	         f</a:t>
            </a:r>
            <a:r>
              <a:rPr lang="en-US" dirty="0"/>
              <a:t>) Right to </a:t>
            </a:r>
            <a:r>
              <a:rPr lang="en-US" dirty="0" smtClean="0"/>
              <a:t>Work</a:t>
            </a:r>
            <a:endParaRPr lang="en-US" dirty="0"/>
          </a:p>
          <a:p>
            <a:pPr marL="0" indent="0">
              <a:buNone/>
            </a:pPr>
            <a:r>
              <a:rPr lang="en-US" dirty="0" smtClean="0"/>
              <a:t>g</a:t>
            </a:r>
            <a:r>
              <a:rPr lang="en-US" dirty="0"/>
              <a:t>) Right to </a:t>
            </a:r>
            <a:r>
              <a:rPr lang="en-US" dirty="0" smtClean="0"/>
              <a:t>Contract	       	        h</a:t>
            </a:r>
            <a:r>
              <a:rPr lang="en-US" dirty="0"/>
              <a:t>) Freedom of </a:t>
            </a:r>
            <a:r>
              <a:rPr lang="en-US" dirty="0" smtClean="0"/>
              <a:t>Speech</a:t>
            </a:r>
            <a:endParaRPr lang="en-US" dirty="0"/>
          </a:p>
          <a:p>
            <a:pPr marL="0" indent="0">
              <a:buNone/>
            </a:pPr>
            <a:r>
              <a:rPr lang="en-US" dirty="0" err="1" smtClean="0"/>
              <a:t>i</a:t>
            </a:r>
            <a:r>
              <a:rPr lang="en-US" dirty="0"/>
              <a:t>) Freedom of </a:t>
            </a:r>
            <a:r>
              <a:rPr lang="en-US" dirty="0" smtClean="0"/>
              <a:t>Association</a:t>
            </a:r>
            <a:r>
              <a:rPr lang="en-US" dirty="0"/>
              <a:t> </a:t>
            </a:r>
            <a:r>
              <a:rPr lang="en-US" dirty="0" smtClean="0"/>
              <a:t>           j</a:t>
            </a:r>
            <a:r>
              <a:rPr lang="en-US" dirty="0"/>
              <a:t>) Right to Family Life:</a:t>
            </a:r>
          </a:p>
          <a:p>
            <a:pPr marL="0" indent="0">
              <a:buNone/>
            </a:pPr>
            <a:r>
              <a:rPr lang="en-US" dirty="0" smtClean="0"/>
              <a:t>k</a:t>
            </a:r>
            <a:r>
              <a:rPr lang="en-US" dirty="0"/>
              <a:t>) Right to Equality before Law</a:t>
            </a:r>
          </a:p>
        </p:txBody>
      </p:sp>
    </p:spTree>
    <p:extLst>
      <p:ext uri="{BB962C8B-B14F-4D97-AF65-F5344CB8AC3E}">
        <p14:creationId xmlns:p14="http://schemas.microsoft.com/office/powerpoint/2010/main" val="911546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rmAutofit fontScale="90000"/>
          </a:bodyPr>
          <a:lstStyle/>
          <a:p>
            <a:r>
              <a:rPr lang="en-US" b="1" u="sng" dirty="0" smtClean="0"/>
              <a:t/>
            </a:r>
            <a:br>
              <a:rPr lang="en-US" b="1" u="sng" dirty="0" smtClean="0"/>
            </a:br>
            <a:r>
              <a:rPr lang="en-US" b="1" u="sng" dirty="0" smtClean="0"/>
              <a:t>(</a:t>
            </a:r>
            <a:r>
              <a:rPr lang="en-US" b="1" u="sng" dirty="0"/>
              <a:t>ii) Political Rights:	</a:t>
            </a:r>
            <a:r>
              <a:rPr lang="en-US" dirty="0"/>
              <a:t/>
            </a:r>
            <a:br>
              <a:rPr lang="en-US" dirty="0"/>
            </a:br>
            <a:endParaRPr lang="en-US" dirty="0"/>
          </a:p>
        </p:txBody>
      </p:sp>
      <p:sp>
        <p:nvSpPr>
          <p:cNvPr id="3" name="Content Placeholder 2"/>
          <p:cNvSpPr>
            <a:spLocks noGrp="1"/>
          </p:cNvSpPr>
          <p:nvPr>
            <p:ph idx="1"/>
          </p:nvPr>
        </p:nvSpPr>
        <p:spPr>
          <a:xfrm>
            <a:off x="838200" y="1483112"/>
            <a:ext cx="10515600" cy="4693851"/>
          </a:xfrm>
        </p:spPr>
        <p:txBody>
          <a:bodyPr>
            <a:normAutofit/>
          </a:bodyPr>
          <a:lstStyle/>
          <a:p>
            <a:pPr marL="0" indent="0" algn="just">
              <a:buNone/>
            </a:pPr>
            <a:r>
              <a:rPr lang="en-US" dirty="0" smtClean="0"/>
              <a:t>	Political </a:t>
            </a:r>
            <a:r>
              <a:rPr lang="en-US" dirty="0"/>
              <a:t>rights are those by which the citizens are able to participate in the formation of the government and in the administration of the state. </a:t>
            </a:r>
            <a:r>
              <a:rPr lang="en-US" dirty="0" smtClean="0"/>
              <a:t>These </a:t>
            </a:r>
            <a:r>
              <a:rPr lang="en-US" dirty="0"/>
              <a:t>rights include:</a:t>
            </a:r>
          </a:p>
          <a:p>
            <a:pPr marL="514350" indent="-514350">
              <a:buAutoNum type="alphaLcParenR"/>
            </a:pPr>
            <a:r>
              <a:rPr lang="en-US" dirty="0" smtClean="0"/>
              <a:t>Right </a:t>
            </a:r>
            <a:r>
              <a:rPr lang="en-US" dirty="0"/>
              <a:t>to </a:t>
            </a:r>
            <a:r>
              <a:rPr lang="en-US" dirty="0" smtClean="0"/>
              <a:t>Vote		</a:t>
            </a:r>
          </a:p>
          <a:p>
            <a:pPr marL="0" indent="0">
              <a:buNone/>
            </a:pPr>
            <a:r>
              <a:rPr lang="en-US" dirty="0" smtClean="0"/>
              <a:t>b</a:t>
            </a:r>
            <a:r>
              <a:rPr lang="en-US" dirty="0"/>
              <a:t>) Right of Election to the </a:t>
            </a:r>
            <a:r>
              <a:rPr lang="en-US" dirty="0" smtClean="0"/>
              <a:t>Legislature</a:t>
            </a:r>
            <a:endParaRPr lang="en-US" dirty="0"/>
          </a:p>
          <a:p>
            <a:pPr marL="0" indent="0">
              <a:buNone/>
            </a:pPr>
            <a:r>
              <a:rPr lang="en-US" dirty="0" smtClean="0"/>
              <a:t>c</a:t>
            </a:r>
            <a:r>
              <a:rPr lang="en-US" dirty="0"/>
              <a:t>) Right to Public </a:t>
            </a:r>
            <a:r>
              <a:rPr lang="en-US" dirty="0" smtClean="0"/>
              <a:t>Office</a:t>
            </a:r>
            <a:endParaRPr lang="en-US" dirty="0"/>
          </a:p>
          <a:p>
            <a:pPr marL="0" indent="0">
              <a:buNone/>
            </a:pPr>
            <a:endParaRPr lang="en-US" dirty="0"/>
          </a:p>
        </p:txBody>
      </p:sp>
    </p:spTree>
    <p:extLst>
      <p:ext uri="{BB962C8B-B14F-4D97-AF65-F5344CB8AC3E}">
        <p14:creationId xmlns:p14="http://schemas.microsoft.com/office/powerpoint/2010/main" val="2556532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a:t>
            </a:r>
            <a:r>
              <a:rPr lang="en-US" b="1" dirty="0" smtClean="0"/>
              <a:t>ces</a:t>
            </a:r>
            <a:r>
              <a:rPr lang="en-US" b="1" dirty="0"/>
              <a:t>:</a:t>
            </a:r>
            <a:endParaRPr lang="en-US" dirty="0"/>
          </a:p>
        </p:txBody>
      </p:sp>
      <p:sp>
        <p:nvSpPr>
          <p:cNvPr id="3" name="Content Placeholder 2"/>
          <p:cNvSpPr>
            <a:spLocks noGrp="1"/>
          </p:cNvSpPr>
          <p:nvPr>
            <p:ph idx="1"/>
          </p:nvPr>
        </p:nvSpPr>
        <p:spPr>
          <a:xfrm>
            <a:off x="838200" y="1690688"/>
            <a:ext cx="10859429" cy="4716966"/>
          </a:xfrm>
        </p:spPr>
        <p:txBody>
          <a:bodyPr>
            <a:normAutofit fontScale="92500" lnSpcReduction="10000"/>
          </a:bodyPr>
          <a:lstStyle/>
          <a:p>
            <a:pPr marL="0" indent="0">
              <a:buNone/>
            </a:pPr>
            <a:r>
              <a:rPr lang="en-US" dirty="0" err="1"/>
              <a:t>Cheria</a:t>
            </a:r>
            <a:r>
              <a:rPr lang="en-US" dirty="0"/>
              <a:t>, A. (2004). A human rights approach to development. </a:t>
            </a:r>
            <a:r>
              <a:rPr lang="en-US" dirty="0" err="1"/>
              <a:t>Banglore</a:t>
            </a:r>
            <a:r>
              <a:rPr lang="en-US" dirty="0"/>
              <a:t>: </a:t>
            </a:r>
            <a:r>
              <a:rPr lang="en-US" dirty="0" smtClean="0"/>
              <a:t>	Books </a:t>
            </a:r>
            <a:r>
              <a:rPr lang="en-US" dirty="0"/>
              <a:t>for Change.</a:t>
            </a:r>
          </a:p>
          <a:p>
            <a:pPr marL="0" indent="0">
              <a:buNone/>
            </a:pPr>
            <a:r>
              <a:rPr lang="en-US" dirty="0" err="1"/>
              <a:t>Kohli</a:t>
            </a:r>
            <a:r>
              <a:rPr lang="en-US" dirty="0"/>
              <a:t>, A.S. (2004). Human rights and Social Work: Issues, challenges and </a:t>
            </a:r>
            <a:r>
              <a:rPr lang="en-US" dirty="0" smtClean="0"/>
              <a:t>	responses</a:t>
            </a:r>
            <a:r>
              <a:rPr lang="en-US" dirty="0"/>
              <a:t>. New </a:t>
            </a:r>
            <a:r>
              <a:rPr lang="en-US" dirty="0" smtClean="0"/>
              <a:t>Delhi</a:t>
            </a:r>
            <a:r>
              <a:rPr lang="en-US" dirty="0"/>
              <a:t>: </a:t>
            </a:r>
            <a:r>
              <a:rPr lang="en-US" dirty="0" err="1"/>
              <a:t>Kanishka</a:t>
            </a:r>
            <a:r>
              <a:rPr lang="en-US" dirty="0"/>
              <a:t> Publishers.</a:t>
            </a:r>
          </a:p>
          <a:p>
            <a:pPr marL="0" indent="0">
              <a:buNone/>
            </a:pPr>
            <a:r>
              <a:rPr lang="en-US" dirty="0"/>
              <a:t>Wikipedia. (</a:t>
            </a:r>
            <a:r>
              <a:rPr lang="en-US" dirty="0" err="1"/>
              <a:t>n.d.</a:t>
            </a:r>
            <a:r>
              <a:rPr lang="en-US" dirty="0"/>
              <a:t>). Human rights. Retrieved February 24, 2011, from   </a:t>
            </a:r>
          </a:p>
          <a:p>
            <a:pPr marL="0" indent="0">
              <a:buNone/>
            </a:pPr>
            <a:r>
              <a:rPr lang="en-US" dirty="0"/>
              <a:t>            </a:t>
            </a:r>
            <a:r>
              <a:rPr lang="en-US" u="sng" dirty="0">
                <a:hlinkClick r:id="rId2"/>
              </a:rPr>
              <a:t>http://en.wikipedia.org/wiki/Human_rights</a:t>
            </a:r>
            <a:endParaRPr lang="en-US" dirty="0"/>
          </a:p>
          <a:p>
            <a:pPr marL="0" indent="0">
              <a:buNone/>
            </a:pPr>
            <a:r>
              <a:rPr lang="en-US" dirty="0"/>
              <a:t>Office of the High Commissioner for Human Rights. (</a:t>
            </a:r>
            <a:r>
              <a:rPr lang="en-US" dirty="0" err="1"/>
              <a:t>n.d.</a:t>
            </a:r>
            <a:r>
              <a:rPr lang="en-US" dirty="0"/>
              <a:t>). What are </a:t>
            </a:r>
            <a:r>
              <a:rPr lang="en-US" dirty="0" smtClean="0"/>
              <a:t>	human </a:t>
            </a:r>
            <a:r>
              <a:rPr lang="en-US" dirty="0"/>
              <a:t>rights? Retrieved </a:t>
            </a:r>
            <a:r>
              <a:rPr lang="en-US" dirty="0" smtClean="0"/>
              <a:t>February </a:t>
            </a:r>
            <a:r>
              <a:rPr lang="en-US" dirty="0"/>
              <a:t>24, 2011, from  </a:t>
            </a:r>
            <a:r>
              <a:rPr lang="en-US" dirty="0" smtClean="0"/>
              <a:t>	</a:t>
            </a:r>
            <a:r>
              <a:rPr lang="en-US" u="sng" dirty="0" smtClean="0">
                <a:hlinkClick r:id="rId3"/>
              </a:rPr>
              <a:t>http</a:t>
            </a:r>
            <a:r>
              <a:rPr lang="en-US" u="sng" dirty="0">
                <a:hlinkClick r:id="rId3"/>
              </a:rPr>
              <a:t>://</a:t>
            </a:r>
            <a:r>
              <a:rPr lang="en-US" u="sng" dirty="0" smtClean="0">
                <a:hlinkClick r:id="rId3"/>
              </a:rPr>
              <a:t>www.ohchr.org/en/issues/Pages/WhatareHumanRights.aspx</a:t>
            </a:r>
            <a:endParaRPr lang="en-US" u="sng" dirty="0" smtClean="0"/>
          </a:p>
          <a:p>
            <a:pPr marL="0" indent="0">
              <a:buNone/>
            </a:pPr>
            <a:r>
              <a:rPr lang="en-US" dirty="0" err="1"/>
              <a:t>Mazhar-ul-Haq</a:t>
            </a:r>
            <a:r>
              <a:rPr lang="en-US" dirty="0"/>
              <a:t>. (-) Political Science: Theory and practice.</a:t>
            </a:r>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74589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Right?</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	A </a:t>
            </a:r>
            <a:r>
              <a:rPr lang="en-US" dirty="0"/>
              <a:t>right is a </a:t>
            </a:r>
            <a:r>
              <a:rPr lang="en-US" b="1" dirty="0"/>
              <a:t>‘justified claim </a:t>
            </a:r>
            <a:r>
              <a:rPr lang="en-US" dirty="0"/>
              <a:t>or </a:t>
            </a:r>
            <a:r>
              <a:rPr lang="en-US" b="1" dirty="0"/>
              <a:t>entitlement’</a:t>
            </a:r>
            <a:r>
              <a:rPr lang="en-US" dirty="0"/>
              <a:t> on someone or on some institution, for something which one owed. The Oxford English Dictionary (OED) has suggested </a:t>
            </a:r>
            <a:r>
              <a:rPr lang="en-US" b="1" dirty="0"/>
              <a:t>threefold definition </a:t>
            </a:r>
            <a:r>
              <a:rPr lang="en-US" dirty="0"/>
              <a:t>of a right:</a:t>
            </a:r>
          </a:p>
          <a:p>
            <a:pPr marL="0" indent="0" algn="just">
              <a:buNone/>
            </a:pPr>
            <a:r>
              <a:rPr lang="en-US" dirty="0" err="1"/>
              <a:t>i</a:t>
            </a:r>
            <a:r>
              <a:rPr lang="en-US" dirty="0"/>
              <a:t>.   That which is morally or socially correct or just; fair treatment.</a:t>
            </a:r>
          </a:p>
          <a:p>
            <a:pPr marL="0" indent="0" algn="just">
              <a:buNone/>
            </a:pPr>
            <a:r>
              <a:rPr lang="en-US" dirty="0"/>
              <a:t>ii.  A justification or fair claim.</a:t>
            </a:r>
          </a:p>
          <a:p>
            <a:pPr marL="0" indent="0" algn="just">
              <a:buNone/>
            </a:pPr>
            <a:r>
              <a:rPr lang="en-US" dirty="0"/>
              <a:t>iii. The state of being entitled to a privilege or immunity or authority to act.</a:t>
            </a:r>
          </a:p>
          <a:p>
            <a:endParaRPr lang="en-US" dirty="0"/>
          </a:p>
        </p:txBody>
      </p:sp>
    </p:spTree>
    <p:extLst>
      <p:ext uri="{BB962C8B-B14F-4D97-AF65-F5344CB8AC3E}">
        <p14:creationId xmlns:p14="http://schemas.microsoft.com/office/powerpoint/2010/main" val="34790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the Human Rights?</a:t>
            </a:r>
            <a:r>
              <a:rPr lang="en-US" dirty="0"/>
              <a:t/>
            </a:r>
            <a:br>
              <a:rPr lang="en-US" dirty="0"/>
            </a:br>
            <a:endParaRPr lang="en-US" dirty="0"/>
          </a:p>
        </p:txBody>
      </p:sp>
      <p:sp>
        <p:nvSpPr>
          <p:cNvPr id="3" name="Content Placeholder 2"/>
          <p:cNvSpPr>
            <a:spLocks noGrp="1"/>
          </p:cNvSpPr>
          <p:nvPr>
            <p:ph idx="1"/>
          </p:nvPr>
        </p:nvSpPr>
        <p:spPr>
          <a:xfrm>
            <a:off x="838200" y="1494263"/>
            <a:ext cx="10515600" cy="4682700"/>
          </a:xfrm>
        </p:spPr>
        <p:txBody>
          <a:bodyPr>
            <a:normAutofit fontScale="92500" lnSpcReduction="10000"/>
          </a:bodyPr>
          <a:lstStyle/>
          <a:p>
            <a:pPr marL="0" indent="0" algn="just">
              <a:buNone/>
            </a:pPr>
            <a:r>
              <a:rPr lang="en-US" b="1" dirty="0"/>
              <a:t> </a:t>
            </a:r>
            <a:r>
              <a:rPr lang="en-US" b="1" dirty="0" smtClean="0"/>
              <a:t>	“</a:t>
            </a:r>
            <a:r>
              <a:rPr lang="en-US" dirty="0"/>
              <a:t>Human rights are those rights which are inherent in human nature and without which they cannot live as human beings. Human rights and fundamental freedoms allow them to fully develop and use their human qualities, intelligence, talents and conscience and to satisfy their spiritual and other needs</a:t>
            </a:r>
            <a:r>
              <a:rPr lang="en-US" b="1" dirty="0"/>
              <a:t>”</a:t>
            </a:r>
            <a:r>
              <a:rPr lang="en-US" dirty="0"/>
              <a:t>. (</a:t>
            </a:r>
            <a:r>
              <a:rPr lang="en-US" b="1" dirty="0"/>
              <a:t>United</a:t>
            </a:r>
            <a:r>
              <a:rPr lang="en-US" dirty="0"/>
              <a:t> </a:t>
            </a:r>
            <a:r>
              <a:rPr lang="en-US" b="1" dirty="0"/>
              <a:t>Nations, 1987</a:t>
            </a:r>
            <a:r>
              <a:rPr lang="en-US" dirty="0"/>
              <a:t>)</a:t>
            </a:r>
          </a:p>
          <a:p>
            <a:pPr marL="0" indent="0" algn="just">
              <a:buNone/>
            </a:pPr>
            <a:r>
              <a:rPr lang="en-US" dirty="0"/>
              <a:t>			</a:t>
            </a:r>
            <a:r>
              <a:rPr lang="en-US" dirty="0" smtClean="0"/>
              <a:t>		       (</a:t>
            </a:r>
            <a:r>
              <a:rPr lang="en-US" b="1" dirty="0"/>
              <a:t>Or</a:t>
            </a:r>
            <a:r>
              <a:rPr lang="en-US" dirty="0"/>
              <a:t>)</a:t>
            </a:r>
          </a:p>
          <a:p>
            <a:pPr marL="0" indent="0" algn="just">
              <a:buNone/>
            </a:pPr>
            <a:r>
              <a:rPr lang="en-US" dirty="0"/>
              <a:t>         </a:t>
            </a:r>
            <a:r>
              <a:rPr lang="en-US" b="1" dirty="0"/>
              <a:t>“</a:t>
            </a:r>
            <a:r>
              <a:rPr lang="en-US" dirty="0"/>
              <a:t>Human rights are the internationally recognized norms for behavior of states and other persons in international law</a:t>
            </a:r>
            <a:r>
              <a:rPr lang="en-US" b="1" dirty="0"/>
              <a:t>”</a:t>
            </a:r>
            <a:r>
              <a:rPr lang="en-US" dirty="0"/>
              <a:t>. (</a:t>
            </a:r>
            <a:r>
              <a:rPr lang="en-US" b="1" dirty="0"/>
              <a:t>Stark,</a:t>
            </a:r>
            <a:r>
              <a:rPr lang="en-US" dirty="0"/>
              <a:t> </a:t>
            </a:r>
            <a:r>
              <a:rPr lang="en-US" b="1" dirty="0"/>
              <a:t>1989</a:t>
            </a:r>
            <a:r>
              <a:rPr lang="en-US" dirty="0"/>
              <a:t>)</a:t>
            </a:r>
          </a:p>
          <a:p>
            <a:pPr marL="0" indent="0" algn="just">
              <a:buNone/>
            </a:pPr>
            <a:r>
              <a:rPr lang="en-US" dirty="0"/>
              <a:t>			</a:t>
            </a:r>
            <a:r>
              <a:rPr lang="en-US" dirty="0" smtClean="0"/>
              <a:t>   	</a:t>
            </a:r>
            <a:r>
              <a:rPr lang="en-US" dirty="0"/>
              <a:t>	</a:t>
            </a:r>
            <a:r>
              <a:rPr lang="en-US" dirty="0" smtClean="0"/>
              <a:t>       (</a:t>
            </a:r>
            <a:r>
              <a:rPr lang="en-US" b="1" dirty="0"/>
              <a:t>Or</a:t>
            </a:r>
            <a:r>
              <a:rPr lang="en-US" dirty="0"/>
              <a:t>)</a:t>
            </a:r>
          </a:p>
          <a:p>
            <a:pPr marL="0" indent="0" algn="just">
              <a:buNone/>
            </a:pPr>
            <a:r>
              <a:rPr lang="en-US" b="1" dirty="0" smtClean="0"/>
              <a:t>         </a:t>
            </a:r>
            <a:r>
              <a:rPr lang="en-US" b="1" dirty="0"/>
              <a:t>“</a:t>
            </a:r>
            <a:r>
              <a:rPr lang="en-US" dirty="0"/>
              <a:t>Human rights refer to the law, which deals with the protection of individuals and groups against violation by governments</a:t>
            </a:r>
            <a:r>
              <a:rPr lang="en-US" b="1" dirty="0"/>
              <a:t>”</a:t>
            </a:r>
            <a:r>
              <a:rPr lang="en-US" dirty="0"/>
              <a:t>. (</a:t>
            </a:r>
            <a:r>
              <a:rPr lang="en-US" b="1" dirty="0" err="1"/>
              <a:t>Buergenthal</a:t>
            </a:r>
            <a:r>
              <a:rPr lang="en-US" b="1" dirty="0"/>
              <a:t>, 1988)</a:t>
            </a:r>
            <a:r>
              <a:rPr lang="en-US" dirty="0"/>
              <a:t> </a:t>
            </a:r>
          </a:p>
        </p:txBody>
      </p:sp>
    </p:spTree>
    <p:extLst>
      <p:ext uri="{BB962C8B-B14F-4D97-AF65-F5344CB8AC3E}">
        <p14:creationId xmlns:p14="http://schemas.microsoft.com/office/powerpoint/2010/main" val="170792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68054" cy="1325563"/>
          </a:xfrm>
        </p:spPr>
        <p:txBody>
          <a:bodyPr>
            <a:normAutofit fontScale="90000"/>
          </a:bodyPr>
          <a:lstStyle/>
          <a:p>
            <a:pPr algn="just"/>
            <a:r>
              <a:rPr lang="en-US" b="1" u="sng" dirty="0" smtClean="0"/>
              <a:t/>
            </a:r>
            <a:br>
              <a:rPr lang="en-US" b="1" u="sng" dirty="0" smtClean="0"/>
            </a:br>
            <a:r>
              <a:rPr lang="en-US" b="1" dirty="0" smtClean="0"/>
              <a:t>Nature/Some </a:t>
            </a:r>
            <a:r>
              <a:rPr lang="en-US" b="1" dirty="0"/>
              <a:t>Important Concepts of Human Rights:</a:t>
            </a:r>
            <a:r>
              <a:rPr lang="en-US" dirty="0"/>
              <a:t/>
            </a:r>
            <a:br>
              <a:rPr lang="en-US" dirty="0"/>
            </a:br>
            <a:endParaRPr lang="en-US" dirty="0"/>
          </a:p>
        </p:txBody>
      </p:sp>
      <p:sp>
        <p:nvSpPr>
          <p:cNvPr id="3" name="Content Placeholder 2"/>
          <p:cNvSpPr>
            <a:spLocks noGrp="1"/>
          </p:cNvSpPr>
          <p:nvPr>
            <p:ph idx="1"/>
          </p:nvPr>
        </p:nvSpPr>
        <p:spPr>
          <a:xfrm>
            <a:off x="838200" y="2174488"/>
            <a:ext cx="10515600" cy="4002475"/>
          </a:xfrm>
        </p:spPr>
        <p:txBody>
          <a:bodyPr/>
          <a:lstStyle/>
          <a:p>
            <a:pPr lvl="0"/>
            <a:r>
              <a:rPr lang="en-US" dirty="0"/>
              <a:t>Proscriptive </a:t>
            </a:r>
            <a:r>
              <a:rPr lang="en-US" dirty="0" err="1"/>
              <a:t>Vs</a:t>
            </a:r>
            <a:r>
              <a:rPr lang="en-US" dirty="0"/>
              <a:t> Prescriptive</a:t>
            </a:r>
          </a:p>
          <a:p>
            <a:pPr lvl="0"/>
            <a:r>
              <a:rPr lang="en-US" dirty="0"/>
              <a:t>Universal </a:t>
            </a:r>
            <a:r>
              <a:rPr lang="en-US" dirty="0" err="1"/>
              <a:t>Vs</a:t>
            </a:r>
            <a:r>
              <a:rPr lang="en-US" dirty="0"/>
              <a:t> Cultural</a:t>
            </a:r>
          </a:p>
          <a:p>
            <a:pPr lvl="0"/>
            <a:r>
              <a:rPr lang="en-US" dirty="0"/>
              <a:t>Individual </a:t>
            </a:r>
            <a:r>
              <a:rPr lang="en-US" dirty="0" err="1"/>
              <a:t>Vs</a:t>
            </a:r>
            <a:r>
              <a:rPr lang="en-US" dirty="0"/>
              <a:t> Group</a:t>
            </a:r>
          </a:p>
          <a:p>
            <a:pPr marL="0" indent="0">
              <a:buNone/>
            </a:pPr>
            <a:endParaRPr lang="en-US" dirty="0"/>
          </a:p>
        </p:txBody>
      </p:sp>
    </p:spTree>
    <p:extLst>
      <p:ext uri="{BB962C8B-B14F-4D97-AF65-F5344CB8AC3E}">
        <p14:creationId xmlns:p14="http://schemas.microsoft.com/office/powerpoint/2010/main" val="39090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1) Proscriptive and Prescriptive Human Rights:</a:t>
            </a:r>
            <a:r>
              <a:rPr lang="en-US" dirty="0"/>
              <a:t/>
            </a:r>
            <a:br>
              <a:rPr lang="en-US" dirty="0"/>
            </a:br>
            <a:endParaRPr lang="en-US" dirty="0"/>
          </a:p>
        </p:txBody>
      </p:sp>
      <p:sp>
        <p:nvSpPr>
          <p:cNvPr id="3" name="Content Placeholder 2"/>
          <p:cNvSpPr>
            <a:spLocks noGrp="1"/>
          </p:cNvSpPr>
          <p:nvPr>
            <p:ph idx="1"/>
          </p:nvPr>
        </p:nvSpPr>
        <p:spPr>
          <a:xfrm>
            <a:off x="838200" y="1550020"/>
            <a:ext cx="10515600" cy="4626943"/>
          </a:xfrm>
        </p:spPr>
        <p:txBody>
          <a:bodyPr>
            <a:normAutofit fontScale="92500" lnSpcReduction="10000"/>
          </a:bodyPr>
          <a:lstStyle/>
          <a:p>
            <a:pPr marL="0" indent="0" algn="just">
              <a:buNone/>
            </a:pPr>
            <a:r>
              <a:rPr lang="en-US" b="1" dirty="0"/>
              <a:t>a. Proscriptive Human Rights:</a:t>
            </a:r>
            <a:endParaRPr lang="en-US" dirty="0"/>
          </a:p>
          <a:p>
            <a:pPr marL="0" indent="0" algn="just">
              <a:buNone/>
            </a:pPr>
            <a:r>
              <a:rPr lang="en-US" dirty="0" smtClean="0"/>
              <a:t>	Most </a:t>
            </a:r>
            <a:r>
              <a:rPr lang="en-US" dirty="0"/>
              <a:t>rights that societies and their states extend or recognize as inherent are proscriptive rights that prohibit the government and often others (such as organizations and companies) from doing certain things. These are often thought of as civil rights and are also called negative rights, because they negate the legitimacy of actions by governments and others.</a:t>
            </a:r>
          </a:p>
          <a:p>
            <a:pPr marL="0" indent="0" algn="just">
              <a:buNone/>
            </a:pPr>
            <a:r>
              <a:rPr lang="en-US" b="1" dirty="0"/>
              <a:t>b. Prescriptive Human Rights:</a:t>
            </a:r>
            <a:endParaRPr lang="en-US" dirty="0"/>
          </a:p>
          <a:p>
            <a:pPr marL="0" indent="0" algn="just">
              <a:buNone/>
            </a:pPr>
            <a:r>
              <a:rPr lang="en-US" b="1" dirty="0"/>
              <a:t>	</a:t>
            </a:r>
            <a:r>
              <a:rPr lang="en-US" dirty="0"/>
              <a:t>Compared to proscriptive rights, prescriptive human rights are much less often recognized or enumerated by countries or in international law. Yet they exist and include the basic necessities that a government is arguably prescribed (obliged) to try to provide in order to assure certain qualitative standards of life for everyone in the community.</a:t>
            </a:r>
          </a:p>
        </p:txBody>
      </p:sp>
    </p:spTree>
    <p:extLst>
      <p:ext uri="{BB962C8B-B14F-4D97-AF65-F5344CB8AC3E}">
        <p14:creationId xmlns:p14="http://schemas.microsoft.com/office/powerpoint/2010/main" val="380547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2. Universal and Cultural-Based Human Rights:</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t>a. Universal Human Rights:</a:t>
            </a:r>
            <a:endParaRPr lang="en-US" dirty="0"/>
          </a:p>
          <a:p>
            <a:pPr marL="0" indent="0" algn="just">
              <a:buNone/>
            </a:pPr>
            <a:r>
              <a:rPr lang="en-US" b="1" dirty="0"/>
              <a:t>	</a:t>
            </a:r>
            <a:r>
              <a:rPr lang="en-US" dirty="0" smtClean="0"/>
              <a:t>This </a:t>
            </a:r>
            <a:r>
              <a:rPr lang="en-US" dirty="0"/>
              <a:t>perspective begins with the idea that rights originate from outside a society. They are granted by a deity and, therefore, may not be transgressed by humans. While the second external source, </a:t>
            </a:r>
            <a:r>
              <a:rPr lang="en-US" dirty="0" smtClean="0"/>
              <a:t>according </a:t>
            </a:r>
            <a:r>
              <a:rPr lang="en-US" dirty="0"/>
              <a:t>to the Universalists, is the very nature of human existence. </a:t>
            </a:r>
            <a:endParaRPr lang="en-US" dirty="0" smtClean="0"/>
          </a:p>
          <a:p>
            <a:pPr marL="0" indent="0" algn="just">
              <a:buNone/>
            </a:pPr>
            <a:r>
              <a:rPr lang="en-US" b="1" dirty="0"/>
              <a:t>b. Cultural-Based Human Rights:</a:t>
            </a:r>
            <a:endParaRPr lang="en-US" dirty="0"/>
          </a:p>
          <a:p>
            <a:pPr marL="0" indent="0" algn="just">
              <a:buNone/>
            </a:pPr>
            <a:r>
              <a:rPr lang="en-US" b="1" dirty="0"/>
              <a:t>	</a:t>
            </a:r>
            <a:r>
              <a:rPr lang="en-US" dirty="0" smtClean="0"/>
              <a:t>Relativists </a:t>
            </a:r>
            <a:r>
              <a:rPr lang="en-US" dirty="0"/>
              <a:t>contend that rights are relative to culture. That is, rights are the product of a society’s contemporary values. Relativists, therefore, assert that in a world of diverse cultures, no single standard of human rights exists or is likely to exist short of the world becoming completely homogenized culturally. The cultural relativist’s point of view also means that rights are not timeless; they can change with changing social norms.</a:t>
            </a:r>
          </a:p>
          <a:p>
            <a:pPr marL="0" indent="0">
              <a:buNone/>
            </a:pPr>
            <a:endParaRPr lang="en-US" dirty="0"/>
          </a:p>
        </p:txBody>
      </p:sp>
    </p:spTree>
    <p:extLst>
      <p:ext uri="{BB962C8B-B14F-4D97-AF65-F5344CB8AC3E}">
        <p14:creationId xmlns:p14="http://schemas.microsoft.com/office/powerpoint/2010/main" val="389369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3.  Individual and Community Rights:</a:t>
            </a:r>
            <a:endParaRPr lang="en-US" dirty="0"/>
          </a:p>
        </p:txBody>
      </p:sp>
      <p:sp>
        <p:nvSpPr>
          <p:cNvPr id="3" name="Content Placeholder 2"/>
          <p:cNvSpPr>
            <a:spLocks noGrp="1"/>
          </p:cNvSpPr>
          <p:nvPr>
            <p:ph idx="1"/>
          </p:nvPr>
        </p:nvSpPr>
        <p:spPr/>
        <p:txBody>
          <a:bodyPr/>
          <a:lstStyle/>
          <a:p>
            <a:pPr marL="0" indent="0" algn="just">
              <a:buNone/>
            </a:pPr>
            <a:r>
              <a:rPr lang="en-US" dirty="0" smtClean="0"/>
              <a:t>	This </a:t>
            </a:r>
            <a:r>
              <a:rPr lang="en-US" dirty="0"/>
              <a:t>issue includes the controversy over the respective rights of individuals and society. Form individualistic point of view, the rights of an individual are more important than those of the society while form the communitarian point of view, good of the community takes precedence over the good of the individual. Western states generally give importance to the individual rights whereas non-Western states prefer the community rights.</a:t>
            </a:r>
          </a:p>
          <a:p>
            <a:endParaRPr lang="en-US" dirty="0"/>
          </a:p>
        </p:txBody>
      </p:sp>
    </p:spTree>
    <p:extLst>
      <p:ext uri="{BB962C8B-B14F-4D97-AF65-F5344CB8AC3E}">
        <p14:creationId xmlns:p14="http://schemas.microsoft.com/office/powerpoint/2010/main" val="411654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Specific Characteristics of Human Rights:</a:t>
            </a:r>
            <a:r>
              <a:rPr lang="en-US" dirty="0"/>
              <a:t/>
            </a:r>
            <a:br>
              <a:rPr lang="en-US" dirty="0"/>
            </a:br>
            <a:endParaRPr lang="en-US" dirty="0"/>
          </a:p>
        </p:txBody>
      </p:sp>
      <p:sp>
        <p:nvSpPr>
          <p:cNvPr id="3" name="Content Placeholder 2"/>
          <p:cNvSpPr>
            <a:spLocks noGrp="1"/>
          </p:cNvSpPr>
          <p:nvPr>
            <p:ph idx="1"/>
          </p:nvPr>
        </p:nvSpPr>
        <p:spPr>
          <a:xfrm>
            <a:off x="838200" y="1516566"/>
            <a:ext cx="10515600" cy="4660397"/>
          </a:xfrm>
        </p:spPr>
        <p:txBody>
          <a:bodyPr>
            <a:normAutofit fontScale="77500" lnSpcReduction="20000"/>
          </a:bodyPr>
          <a:lstStyle/>
          <a:p>
            <a:pPr marL="0" indent="0" algn="just">
              <a:buNone/>
            </a:pPr>
            <a:r>
              <a:rPr lang="en-US" dirty="0" smtClean="0"/>
              <a:t>	The </a:t>
            </a:r>
            <a:r>
              <a:rPr lang="en-US" dirty="0"/>
              <a:t>human rights possess some peculiar characteristics which are as follows:</a:t>
            </a:r>
          </a:p>
          <a:p>
            <a:pPr marL="0" indent="0" algn="just">
              <a:buNone/>
            </a:pPr>
            <a:r>
              <a:rPr lang="en-US" b="1" dirty="0"/>
              <a:t>a. Inherent:</a:t>
            </a:r>
            <a:endParaRPr lang="en-US" dirty="0"/>
          </a:p>
          <a:p>
            <a:pPr marL="0" indent="0" algn="just">
              <a:buNone/>
            </a:pPr>
            <a:r>
              <a:rPr lang="en-US" dirty="0"/>
              <a:t>	Because human rights are the birth rights of all human beings. People enjoy these rights simply by the reason of their humanity and, as such, they do not have to be granted or bestowed by a sovereign for them to be enjoyed.</a:t>
            </a:r>
          </a:p>
          <a:p>
            <a:pPr marL="0" indent="0" algn="just">
              <a:buNone/>
            </a:pPr>
            <a:r>
              <a:rPr lang="en-US" b="1" dirty="0"/>
              <a:t>b. Inalienable:	</a:t>
            </a:r>
            <a:endParaRPr lang="en-US" dirty="0"/>
          </a:p>
          <a:p>
            <a:pPr marL="0" indent="0" algn="just">
              <a:buNone/>
            </a:pPr>
            <a:r>
              <a:rPr lang="en-US" dirty="0"/>
              <a:t>	Human rights are inalienable in the sense that people cannot agree to give them up or have taken away from them, except in specific situations and according to due process. For example, the right to liberty may be restricted if a person is found guilty of a crime by a court of law.</a:t>
            </a:r>
          </a:p>
          <a:p>
            <a:pPr marL="0" indent="0" algn="just">
              <a:buNone/>
            </a:pPr>
            <a:r>
              <a:rPr lang="en-US" b="1" dirty="0"/>
              <a:t>c. Universal:</a:t>
            </a:r>
            <a:endParaRPr lang="en-US" dirty="0"/>
          </a:p>
          <a:p>
            <a:pPr marL="0" indent="0" algn="just">
              <a:buNone/>
            </a:pPr>
            <a:r>
              <a:rPr lang="en-US" dirty="0"/>
              <a:t>	The dignity, worth and right to happiness of all must be recognized without question and without exception. Nobody may be discriminated against because of his race, </a:t>
            </a:r>
            <a:r>
              <a:rPr lang="en-US" dirty="0" err="1"/>
              <a:t>colour</a:t>
            </a:r>
            <a:r>
              <a:rPr lang="en-US" dirty="0"/>
              <a:t>, sex, language, religion, political opinion, nation, social position, property, origin or other circumstances, and everybody is endowed with all rights and freedoms.  </a:t>
            </a:r>
          </a:p>
          <a:p>
            <a:endParaRPr lang="en-US" dirty="0"/>
          </a:p>
        </p:txBody>
      </p:sp>
    </p:spTree>
    <p:extLst>
      <p:ext uri="{BB962C8B-B14F-4D97-AF65-F5344CB8AC3E}">
        <p14:creationId xmlns:p14="http://schemas.microsoft.com/office/powerpoint/2010/main" val="2672661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073"/>
            <a:ext cx="10515600" cy="5507890"/>
          </a:xfrm>
        </p:spPr>
        <p:txBody>
          <a:bodyPr>
            <a:normAutofit fontScale="92500" lnSpcReduction="20000"/>
          </a:bodyPr>
          <a:lstStyle/>
          <a:p>
            <a:pPr marL="0" indent="0" algn="just">
              <a:buNone/>
            </a:pPr>
            <a:r>
              <a:rPr lang="en-US" b="1" dirty="0"/>
              <a:t>d. Permanent:</a:t>
            </a:r>
            <a:endParaRPr lang="en-US" dirty="0"/>
          </a:p>
          <a:p>
            <a:pPr marL="0" indent="0" algn="just">
              <a:buNone/>
            </a:pPr>
            <a:r>
              <a:rPr lang="en-US" dirty="0"/>
              <a:t>	The dignity and worth of human beings does not change over time by the situation. Therefore, the human rights are guaranteed regardless of time and place, for they possess the absoluteness of being </a:t>
            </a:r>
            <a:r>
              <a:rPr lang="en-US" dirty="0" smtClean="0"/>
              <a:t>guaranteed.</a:t>
            </a:r>
          </a:p>
          <a:p>
            <a:pPr marL="0" indent="0" algn="just">
              <a:buNone/>
            </a:pPr>
            <a:r>
              <a:rPr lang="en-US" dirty="0" smtClean="0"/>
              <a:t> </a:t>
            </a:r>
            <a:r>
              <a:rPr lang="en-US" b="1" dirty="0" smtClean="0"/>
              <a:t>e</a:t>
            </a:r>
            <a:r>
              <a:rPr lang="en-US" b="1" dirty="0"/>
              <a:t>. International:</a:t>
            </a:r>
            <a:endParaRPr lang="en-US" dirty="0"/>
          </a:p>
          <a:p>
            <a:pPr marL="0" indent="0" algn="just">
              <a:buNone/>
            </a:pPr>
            <a:r>
              <a:rPr lang="en-US" dirty="0"/>
              <a:t>	The guarantee of respect for human dignity and control with and the right to pursuit of happiness is stated in the United Nations Declaration of Human Rights, the Vienna Declaration of Human Rights and others, following a trend of internationalization of human rights. It was agreed by </a:t>
            </a:r>
            <a:r>
              <a:rPr lang="en-US" dirty="0" smtClean="0"/>
              <a:t>majority </a:t>
            </a:r>
            <a:r>
              <a:rPr lang="en-US" dirty="0"/>
              <a:t>of the States present to observe these rights equally and with sincerity. Consequently, the guarantee of human rights, not only by the individual States but by the international community as a </a:t>
            </a:r>
            <a:r>
              <a:rPr lang="en-US" dirty="0" smtClean="0"/>
              <a:t>whole.</a:t>
            </a:r>
          </a:p>
          <a:p>
            <a:pPr marL="0" indent="0" algn="just">
              <a:buNone/>
            </a:pPr>
            <a:r>
              <a:rPr lang="en-US" b="1" dirty="0" smtClean="0"/>
              <a:t>f</a:t>
            </a:r>
            <a:r>
              <a:rPr lang="en-US" b="1" dirty="0"/>
              <a:t>. Interdependent &amp; Indivisible:</a:t>
            </a:r>
            <a:endParaRPr lang="en-US" dirty="0"/>
          </a:p>
          <a:p>
            <a:pPr marL="0" indent="0" algn="just">
              <a:buNone/>
            </a:pPr>
            <a:r>
              <a:rPr lang="en-US" b="1" dirty="0"/>
              <a:t>	</a:t>
            </a:r>
            <a:r>
              <a:rPr lang="en-US" dirty="0"/>
              <a:t>All human rights are </a:t>
            </a:r>
            <a:r>
              <a:rPr lang="en-US" dirty="0" smtClean="0"/>
              <a:t>indivisible</a:t>
            </a:r>
            <a:r>
              <a:rPr lang="en-US" dirty="0"/>
              <a:t>, interrelated and </a:t>
            </a:r>
            <a:r>
              <a:rPr lang="en-US" dirty="0" smtClean="0"/>
              <a:t>interdependent which means </a:t>
            </a:r>
            <a:r>
              <a:rPr lang="en-US" dirty="0"/>
              <a:t>t</a:t>
            </a:r>
            <a:r>
              <a:rPr lang="en-US" dirty="0" smtClean="0"/>
              <a:t>he </a:t>
            </a:r>
            <a:r>
              <a:rPr lang="en-US" dirty="0"/>
              <a:t>improvement of one right facilitates advancement of the others. Likewise, the deprivation of one right adversely affects the others.  </a:t>
            </a:r>
          </a:p>
        </p:txBody>
      </p:sp>
    </p:spTree>
    <p:extLst>
      <p:ext uri="{BB962C8B-B14F-4D97-AF65-F5344CB8AC3E}">
        <p14:creationId xmlns:p14="http://schemas.microsoft.com/office/powerpoint/2010/main" val="701950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108</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Concept of Human Rights  </vt:lpstr>
      <vt:lpstr>What is a Right? </vt:lpstr>
      <vt:lpstr>What are the Human Rights? </vt:lpstr>
      <vt:lpstr> Nature/Some Important Concepts of Human Rights: </vt:lpstr>
      <vt:lpstr>1) Proscriptive and Prescriptive Human Rights: </vt:lpstr>
      <vt:lpstr>2. Universal and Cultural-Based Human Rights:</vt:lpstr>
      <vt:lpstr>3.  Individual and Community Rights:</vt:lpstr>
      <vt:lpstr>Specific Characteristics of Human Rights: </vt:lpstr>
      <vt:lpstr>PowerPoint Presentation</vt:lpstr>
      <vt:lpstr>Classification of Human Rights</vt:lpstr>
      <vt:lpstr>  (i) Civil Rights: </vt:lpstr>
      <vt:lpstr> (ii) Political Rights:  </vt:lpstr>
      <vt:lpstr>Sources:</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Human Rights  </dc:title>
  <dc:creator>Acer</dc:creator>
  <cp:lastModifiedBy>Acer</cp:lastModifiedBy>
  <cp:revision>21</cp:revision>
  <dcterms:created xsi:type="dcterms:W3CDTF">2020-04-30T20:22:00Z</dcterms:created>
  <dcterms:modified xsi:type="dcterms:W3CDTF">2020-05-01T00:06:40Z</dcterms:modified>
</cp:coreProperties>
</file>